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5143500" cx="9144000"/>
  <p:notesSz cx="6858000" cy="9144000"/>
  <p:embeddedFontLst>
    <p:embeddedFont>
      <p:font typeface="Roboto"/>
      <p:regular r:id="rId24"/>
      <p:bold r:id="rId25"/>
      <p:italic r:id="rId26"/>
      <p:boldItalic r:id="rId27"/>
    </p:embeddedFont>
    <p:embeddedFont>
      <p:font typeface="Merriweather"/>
      <p:regular r:id="rId28"/>
      <p:bold r:id="rId29"/>
      <p:italic r:id="rId30"/>
      <p:boldItalic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Roboto-regular.fntdata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-italic.fntdata"/><Relationship Id="rId25" Type="http://schemas.openxmlformats.org/officeDocument/2006/relationships/font" Target="fonts/Roboto-bold.fntdata"/><Relationship Id="rId28" Type="http://schemas.openxmlformats.org/officeDocument/2006/relationships/font" Target="fonts/Merriweather-regular.fntdata"/><Relationship Id="rId27" Type="http://schemas.openxmlformats.org/officeDocument/2006/relationships/font" Target="fonts/Robo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erriweather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Merriweather-boldItalic.fntdata"/><Relationship Id="rId30" Type="http://schemas.openxmlformats.org/officeDocument/2006/relationships/font" Target="fonts/Merriweather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c563271325_1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1c563271325_1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c563271325_1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1c563271325_1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c563271325_1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1c563271325_1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c563271325_1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1c563271325_1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c563271325_1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1c563271325_1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Explain the code for level 4 using colab, then come back to the </a:t>
            </a:r>
            <a:r>
              <a:rPr lang="en"/>
              <a:t>performance 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c563271325_1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c563271325_1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c563271325_1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1c563271325_1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c563271325_1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1c563271325_1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c0c6ef8ab3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c0c6ef8ab3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1c52610e00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1c52610e00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180cbeacab8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180cbeacab8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180cbeacab8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180cbeacab8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80cbeacab8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180cbeacab8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c563271325_1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1c563271325_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1c563271325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1c563271325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1c563271325_1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1c563271325_1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c563271325_1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1c563271325_1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25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hasCustomPrompt="1" type="title"/>
          </p:nvPr>
        </p:nvSpPr>
        <p:spPr>
          <a:xfrm>
            <a:off x="311750" y="831175"/>
            <a:ext cx="5334900" cy="12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11"/>
          <p:cNvSpPr txBox="1"/>
          <p:nvPr>
            <p:ph idx="1" type="body"/>
          </p:nvPr>
        </p:nvSpPr>
        <p:spPr>
          <a:xfrm>
            <a:off x="311700" y="2121425"/>
            <a:ext cx="5334900" cy="9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57" name="Google Shape;5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48099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6" name="Google Shape;16;p3"/>
          <p:cNvSpPr/>
          <p:nvPr/>
        </p:nvSpPr>
        <p:spPr>
          <a:xfrm>
            <a:off x="0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0"/>
            <a:ext cx="431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/>
          <p:nvPr/>
        </p:nvSpPr>
        <p:spPr>
          <a:xfrm>
            <a:off x="0" y="44125"/>
            <a:ext cx="4313625" cy="4399375"/>
          </a:xfrm>
          <a:custGeom>
            <a:rect b="b" l="l" r="r" t="t"/>
            <a:pathLst>
              <a:path extrusionOk="0" h="175975" w="172545">
                <a:moveTo>
                  <a:pt x="0" y="157"/>
                </a:moveTo>
                <a:lnTo>
                  <a:pt x="172419" y="0"/>
                </a:lnTo>
                <a:lnTo>
                  <a:pt x="172545" y="126541"/>
                </a:lnTo>
                <a:lnTo>
                  <a:pt x="0" y="175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22" name="Google Shape;22;p4"/>
          <p:cNvSpPr/>
          <p:nvPr/>
        </p:nvSpPr>
        <p:spPr>
          <a:xfrm>
            <a:off x="-125" y="0"/>
            <a:ext cx="4316900" cy="4395600"/>
          </a:xfrm>
          <a:custGeom>
            <a:rect b="b" l="l" r="r" t="t"/>
            <a:pathLst>
              <a:path extrusionOk="0" h="175824" w="172676">
                <a:moveTo>
                  <a:pt x="0" y="6"/>
                </a:moveTo>
                <a:lnTo>
                  <a:pt x="172676" y="0"/>
                </a:lnTo>
                <a:lnTo>
                  <a:pt x="172562" y="126442"/>
                </a:lnTo>
                <a:lnTo>
                  <a:pt x="0" y="17582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23" name="Google Shape;23;p4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/>
          <p:nvPr/>
        </p:nvSpPr>
        <p:spPr>
          <a:xfrm>
            <a:off x="0" y="0"/>
            <a:ext cx="3764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 txBox="1"/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7"/>
          <p:cNvSpPr txBox="1"/>
          <p:nvPr>
            <p:ph idx="1" type="body"/>
          </p:nvPr>
        </p:nvSpPr>
        <p:spPr>
          <a:xfrm>
            <a:off x="311700" y="2390650"/>
            <a:ext cx="3127500" cy="229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0" name="Google Shape;4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/>
          <p:nvPr>
            <p:ph type="title"/>
          </p:nvPr>
        </p:nvSpPr>
        <p:spPr>
          <a:xfrm>
            <a:off x="311675" y="798600"/>
            <a:ext cx="6247800" cy="35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3" name="Google Shape;4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9"/>
          <p:cNvSpPr txBox="1"/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" type="subTitle"/>
          </p:nvPr>
        </p:nvSpPr>
        <p:spPr>
          <a:xfrm>
            <a:off x="304800" y="2626725"/>
            <a:ext cx="3704400" cy="9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8" name="Google Shape;48;p9"/>
          <p:cNvSpPr txBox="1"/>
          <p:nvPr>
            <p:ph idx="2" type="body"/>
          </p:nvPr>
        </p:nvSpPr>
        <p:spPr>
          <a:xfrm>
            <a:off x="4879025" y="500925"/>
            <a:ext cx="3954000" cy="41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9" name="Google Shape;49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/>
          <p:nvPr/>
        </p:nvSpPr>
        <p:spPr>
          <a:xfrm>
            <a:off x="0" y="4369000"/>
            <a:ext cx="9144000" cy="77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10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erriweather"/>
              <a:buNone/>
              <a:defRPr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/>
        </p:txBody>
      </p:sp>
      <p:sp>
        <p:nvSpPr>
          <p:cNvPr id="53" name="Google Shape;5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aradig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Relationship Id="rId4" Type="http://schemas.openxmlformats.org/officeDocument/2006/relationships/image" Target="../media/image2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Relationship Id="rId4" Type="http://schemas.openxmlformats.org/officeDocument/2006/relationships/image" Target="../media/image1.png"/><Relationship Id="rId5" Type="http://schemas.openxmlformats.org/officeDocument/2006/relationships/image" Target="../media/image19.png"/><Relationship Id="rId6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1.png"/><Relationship Id="rId4" Type="http://schemas.openxmlformats.org/officeDocument/2006/relationships/image" Target="../media/image20.png"/><Relationship Id="rId5" Type="http://schemas.openxmlformats.org/officeDocument/2006/relationships/image" Target="../media/image18.png"/><Relationship Id="rId6" Type="http://schemas.openxmlformats.org/officeDocument/2006/relationships/image" Target="../media/image1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5.png"/><Relationship Id="rId4" Type="http://schemas.openxmlformats.org/officeDocument/2006/relationships/image" Target="../media/image29.png"/><Relationship Id="rId5" Type="http://schemas.openxmlformats.org/officeDocument/2006/relationships/image" Target="../media/image27.png"/><Relationship Id="rId6" Type="http://schemas.openxmlformats.org/officeDocument/2006/relationships/image" Target="../media/image2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3.png"/><Relationship Id="rId4" Type="http://schemas.openxmlformats.org/officeDocument/2006/relationships/image" Target="../media/image32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7.png"/><Relationship Id="rId4" Type="http://schemas.openxmlformats.org/officeDocument/2006/relationships/image" Target="../media/image13.png"/><Relationship Id="rId5" Type="http://schemas.openxmlformats.org/officeDocument/2006/relationships/image" Target="../media/image3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camelyon17.grand-challenge.org/Data/" TargetMode="External"/><Relationship Id="rId4" Type="http://schemas.openxmlformats.org/officeDocument/2006/relationships/image" Target="../media/image1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Relationship Id="rId4" Type="http://schemas.openxmlformats.org/officeDocument/2006/relationships/image" Target="../media/image6.png"/><Relationship Id="rId5" Type="http://schemas.openxmlformats.org/officeDocument/2006/relationships/image" Target="../media/image2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Relationship Id="rId4" Type="http://schemas.openxmlformats.org/officeDocument/2006/relationships/image" Target="../media/image22.png"/><Relationship Id="rId5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3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Breast Cancer prediction with the CAMELYON16 dataset</a:t>
            </a:r>
            <a:endParaRPr/>
          </a:p>
        </p:txBody>
      </p:sp>
      <p:sp>
        <p:nvSpPr>
          <p:cNvPr id="65" name="Google Shape;65;p13"/>
          <p:cNvSpPr txBox="1"/>
          <p:nvPr>
            <p:ph idx="1" type="subTitle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COMS4995 Applied Deep Learning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Xiaoling Pang(xp2185), </a:t>
            </a:r>
            <a:r>
              <a:rPr lang="en"/>
              <a:t>Mingxi Zhu(mz2839)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2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Models</a:t>
            </a:r>
            <a:endParaRPr/>
          </a:p>
        </p:txBody>
      </p:sp>
      <p:sp>
        <p:nvSpPr>
          <p:cNvPr id="145" name="Google Shape;145;p22"/>
          <p:cNvSpPr txBox="1"/>
          <p:nvPr>
            <p:ph idx="1" type="body"/>
          </p:nvPr>
        </p:nvSpPr>
        <p:spPr>
          <a:xfrm>
            <a:off x="77150" y="1393375"/>
            <a:ext cx="3276600" cy="34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688" lvl="0" marL="457200" rtl="0" algn="l">
              <a:spcBef>
                <a:spcPts val="0"/>
              </a:spcBef>
              <a:spcAft>
                <a:spcPts val="0"/>
              </a:spcAft>
              <a:buSzPts val="1608"/>
              <a:buChar char="-"/>
            </a:pPr>
            <a:r>
              <a:rPr lang="en" sz="1607"/>
              <a:t>Self-defined Base Model: </a:t>
            </a:r>
            <a:endParaRPr sz="1607"/>
          </a:p>
        </p:txBody>
      </p:sp>
      <p:pic>
        <p:nvPicPr>
          <p:cNvPr id="146" name="Google Shape;14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18602" y="2571750"/>
            <a:ext cx="4433797" cy="172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737775"/>
            <a:ext cx="4359255" cy="3253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3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Models</a:t>
            </a:r>
            <a:endParaRPr/>
          </a:p>
        </p:txBody>
      </p:sp>
      <p:sp>
        <p:nvSpPr>
          <p:cNvPr id="153" name="Google Shape;153;p23"/>
          <p:cNvSpPr txBox="1"/>
          <p:nvPr/>
        </p:nvSpPr>
        <p:spPr>
          <a:xfrm>
            <a:off x="60825" y="1390125"/>
            <a:ext cx="45789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688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8"/>
              <a:buFont typeface="Roboto"/>
              <a:buChar char="-"/>
            </a:pPr>
            <a:r>
              <a:rPr lang="en" sz="1607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Transfer learning model using InceptionV3</a:t>
            </a:r>
            <a:endParaRPr/>
          </a:p>
        </p:txBody>
      </p:sp>
      <p:pic>
        <p:nvPicPr>
          <p:cNvPr id="154" name="Google Shape;15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25" y="1928800"/>
            <a:ext cx="4752126" cy="2888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2446" y="2566024"/>
            <a:ext cx="3917806" cy="161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4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Performance of the base model (Level 3)</a:t>
            </a:r>
            <a:endParaRPr/>
          </a:p>
        </p:txBody>
      </p:sp>
      <p:sp>
        <p:nvSpPr>
          <p:cNvPr id="161" name="Google Shape;161;p24"/>
          <p:cNvSpPr txBox="1"/>
          <p:nvPr/>
        </p:nvSpPr>
        <p:spPr>
          <a:xfrm>
            <a:off x="145725" y="3208800"/>
            <a:ext cx="3918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Test set evaluation: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2" name="Google Shape;16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50" y="1329150"/>
            <a:ext cx="2996375" cy="193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91200" y="1329150"/>
            <a:ext cx="3131501" cy="1931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65375" y="1408750"/>
            <a:ext cx="2366950" cy="17144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400" y="3761400"/>
            <a:ext cx="8839204" cy="9063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5"/>
          <p:cNvSpPr txBox="1"/>
          <p:nvPr>
            <p:ph type="title"/>
          </p:nvPr>
        </p:nvSpPr>
        <p:spPr>
          <a:xfrm>
            <a:off x="145725" y="30977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420"/>
              <a:t>Performance of the Transfer learning model (Level 3)</a:t>
            </a:r>
            <a:endParaRPr sz="2420"/>
          </a:p>
        </p:txBody>
      </p:sp>
      <p:sp>
        <p:nvSpPr>
          <p:cNvPr id="171" name="Google Shape;171;p25"/>
          <p:cNvSpPr txBox="1"/>
          <p:nvPr/>
        </p:nvSpPr>
        <p:spPr>
          <a:xfrm>
            <a:off x="145725" y="3208800"/>
            <a:ext cx="3918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Test set evaluation: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2" name="Google Shape;17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761400"/>
            <a:ext cx="8684227" cy="122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5725" y="1381450"/>
            <a:ext cx="2781040" cy="182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51150" y="1433763"/>
            <a:ext cx="2641689" cy="182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45250" y="1484187"/>
            <a:ext cx="2791374" cy="17264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Performance of the base model (Level 4)</a:t>
            </a:r>
            <a:endParaRPr/>
          </a:p>
        </p:txBody>
      </p:sp>
      <p:sp>
        <p:nvSpPr>
          <p:cNvPr id="181" name="Google Shape;181;p26"/>
          <p:cNvSpPr txBox="1"/>
          <p:nvPr/>
        </p:nvSpPr>
        <p:spPr>
          <a:xfrm>
            <a:off x="152400" y="3217500"/>
            <a:ext cx="3918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Test set evaluation: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82" name="Google Shape;18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350" y="1311775"/>
            <a:ext cx="3090614" cy="195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34500" y="1311774"/>
            <a:ext cx="2870620" cy="1957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83325" y="1311775"/>
            <a:ext cx="2704701" cy="1855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400" y="3761400"/>
            <a:ext cx="8097833" cy="122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7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420"/>
              <a:t>Performance of the Transfer learning model</a:t>
            </a:r>
            <a:r>
              <a:rPr lang="en" sz="2420"/>
              <a:t>(Level 4)</a:t>
            </a:r>
            <a:endParaRPr sz="2420"/>
          </a:p>
        </p:txBody>
      </p:sp>
      <p:sp>
        <p:nvSpPr>
          <p:cNvPr id="191" name="Google Shape;191;p27"/>
          <p:cNvSpPr txBox="1"/>
          <p:nvPr/>
        </p:nvSpPr>
        <p:spPr>
          <a:xfrm>
            <a:off x="145725" y="3208800"/>
            <a:ext cx="3918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Test set evaluation: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92" name="Google Shape;19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700" y="1358025"/>
            <a:ext cx="2839820" cy="189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34825" y="1317975"/>
            <a:ext cx="2708174" cy="1816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62300" y="1277125"/>
            <a:ext cx="2635461" cy="189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400" y="3761400"/>
            <a:ext cx="8152751" cy="122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8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Result-Heatmap</a:t>
            </a:r>
            <a:endParaRPr/>
          </a:p>
        </p:txBody>
      </p:sp>
      <p:sp>
        <p:nvSpPr>
          <p:cNvPr id="201" name="Google Shape;201;p28"/>
          <p:cNvSpPr txBox="1"/>
          <p:nvPr/>
        </p:nvSpPr>
        <p:spPr>
          <a:xfrm>
            <a:off x="286725" y="1450950"/>
            <a:ext cx="66291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-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According to the performance metrics，the base model trained by level3 gives the highest accuracy and lowest loss.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-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We use this model to predict the tumor part of the tumor_019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02" name="Google Shape;20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6325" y="2497650"/>
            <a:ext cx="2480842" cy="264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9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Heatmap – tumor_110.tif</a:t>
            </a:r>
            <a:endParaRPr/>
          </a:p>
        </p:txBody>
      </p:sp>
      <p:sp>
        <p:nvSpPr>
          <p:cNvPr id="208" name="Google Shape;208;p29"/>
          <p:cNvSpPr txBox="1"/>
          <p:nvPr/>
        </p:nvSpPr>
        <p:spPr>
          <a:xfrm>
            <a:off x="2858475" y="2510925"/>
            <a:ext cx="2180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09" name="Google Shape;20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89213"/>
            <a:ext cx="3800024" cy="28436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17225" y="1295450"/>
            <a:ext cx="3800026" cy="2831131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29"/>
          <p:cNvSpPr txBox="1"/>
          <p:nvPr/>
        </p:nvSpPr>
        <p:spPr>
          <a:xfrm>
            <a:off x="1343650" y="4456900"/>
            <a:ext cx="6026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Prediction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2" name="Google Shape;212;p29"/>
          <p:cNvSpPr txBox="1"/>
          <p:nvPr/>
        </p:nvSpPr>
        <p:spPr>
          <a:xfrm>
            <a:off x="6402900" y="4456900"/>
            <a:ext cx="3253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Reality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0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future</a:t>
            </a:r>
            <a:endParaRPr/>
          </a:p>
        </p:txBody>
      </p:sp>
      <p:sp>
        <p:nvSpPr>
          <p:cNvPr id="218" name="Google Shape;218;p30"/>
          <p:cNvSpPr txBox="1"/>
          <p:nvPr/>
        </p:nvSpPr>
        <p:spPr>
          <a:xfrm>
            <a:off x="2858475" y="2510925"/>
            <a:ext cx="2180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9" name="Google Shape;219;p30"/>
          <p:cNvSpPr txBox="1"/>
          <p:nvPr/>
        </p:nvSpPr>
        <p:spPr>
          <a:xfrm>
            <a:off x="1343650" y="4456900"/>
            <a:ext cx="6026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0" name="Google Shape;220;p30"/>
          <p:cNvSpPr txBox="1"/>
          <p:nvPr/>
        </p:nvSpPr>
        <p:spPr>
          <a:xfrm>
            <a:off x="6402900" y="4456900"/>
            <a:ext cx="3253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1" name="Google Shape;221;p30"/>
          <p:cNvSpPr txBox="1"/>
          <p:nvPr/>
        </p:nvSpPr>
        <p:spPr>
          <a:xfrm>
            <a:off x="2321925" y="1278750"/>
            <a:ext cx="3253800" cy="4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4008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3"/>
              <a:buFont typeface="Roboto"/>
              <a:buChar char="-"/>
            </a:pPr>
            <a:r>
              <a:rPr lang="en" sz="1502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More levels of samples</a:t>
            </a:r>
            <a:endParaRPr sz="1502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2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4008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503"/>
              <a:buFont typeface="Roboto"/>
              <a:buChar char="-"/>
            </a:pPr>
            <a:r>
              <a:rPr lang="en" sz="1502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Ensemble methods</a:t>
            </a:r>
            <a:endParaRPr sz="1502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2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4008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503"/>
              <a:buFont typeface="Roboto"/>
              <a:buChar char="-"/>
            </a:pPr>
            <a:r>
              <a:rPr lang="en" sz="1502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Other techniques other than patch-wise </a:t>
            </a:r>
            <a:endParaRPr sz="1502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2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4008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503"/>
              <a:buFont typeface="Roboto"/>
              <a:buChar char="-"/>
            </a:pPr>
            <a:r>
              <a:rPr lang="en" sz="1502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Different batches </a:t>
            </a:r>
            <a:endParaRPr sz="1502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2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4008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503"/>
              <a:buFont typeface="Roboto"/>
              <a:buChar char="-"/>
            </a:pPr>
            <a:r>
              <a:rPr lang="en" sz="1502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Different Learning rate </a:t>
            </a:r>
            <a:endParaRPr sz="1502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88"/>
              <a:t>Build a Deep Learning Model</a:t>
            </a:r>
            <a:r>
              <a:rPr lang="en" sz="4044"/>
              <a:t> </a:t>
            </a:r>
            <a:r>
              <a:rPr lang="en" sz="2711"/>
              <a:t>to detect tumor tissues</a:t>
            </a:r>
            <a:endParaRPr sz="271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</p:txBody>
      </p:sp>
      <p:pic>
        <p:nvPicPr>
          <p:cNvPr id="71" name="Google Shape;7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450" y="1857325"/>
            <a:ext cx="2636576" cy="217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28725" y="1857325"/>
            <a:ext cx="2049133" cy="2170375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4"/>
          <p:cNvSpPr/>
          <p:nvPr/>
        </p:nvSpPr>
        <p:spPr>
          <a:xfrm>
            <a:off x="5007538" y="2571750"/>
            <a:ext cx="929700" cy="304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4" name="Google Shape;74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23476" y="1753075"/>
            <a:ext cx="2682970" cy="2170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/>
          <p:nvPr>
            <p:ph type="title"/>
          </p:nvPr>
        </p:nvSpPr>
        <p:spPr>
          <a:xfrm>
            <a:off x="311700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</a:t>
            </a:r>
            <a:endParaRPr/>
          </a:p>
        </p:txBody>
      </p:sp>
      <p:sp>
        <p:nvSpPr>
          <p:cNvPr id="80" name="Google Shape;80;p15"/>
          <p:cNvSpPr/>
          <p:nvPr/>
        </p:nvSpPr>
        <p:spPr>
          <a:xfrm>
            <a:off x="3258100" y="2000300"/>
            <a:ext cx="2278800" cy="18258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8"/>
              <a:buFont typeface="Arial"/>
              <a:buNone/>
            </a:pPr>
            <a:r>
              <a:rPr b="1" lang="en" sz="1502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Model</a:t>
            </a:r>
            <a:endParaRPr b="1" sz="1502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4008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503"/>
              <a:buFont typeface="Roboto"/>
              <a:buChar char="-"/>
            </a:pPr>
            <a:r>
              <a:rPr b="1" lang="en" sz="1502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Base model</a:t>
            </a:r>
            <a:endParaRPr b="1" sz="1502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4008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3"/>
              <a:buFont typeface="Roboto"/>
              <a:buChar char="-"/>
            </a:pPr>
            <a:r>
              <a:rPr b="1" lang="en" sz="1502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Transfer model</a:t>
            </a:r>
            <a:endParaRPr b="1" sz="1502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/>
          </a:p>
        </p:txBody>
      </p:sp>
      <p:sp>
        <p:nvSpPr>
          <p:cNvPr id="81" name="Google Shape;81;p15"/>
          <p:cNvSpPr/>
          <p:nvPr/>
        </p:nvSpPr>
        <p:spPr>
          <a:xfrm>
            <a:off x="6162400" y="2036600"/>
            <a:ext cx="2499900" cy="17532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2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502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502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Result and Future Improvement</a:t>
            </a:r>
            <a:endParaRPr b="1" sz="1502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4008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503"/>
              <a:buFont typeface="Roboto"/>
              <a:buChar char="-"/>
            </a:pPr>
            <a:r>
              <a:rPr b="1" lang="en" sz="1502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Heatmap showing the result</a:t>
            </a:r>
            <a:endParaRPr b="1" sz="1502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4008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3"/>
              <a:buFont typeface="Roboto"/>
              <a:buChar char="-"/>
            </a:pPr>
            <a:r>
              <a:rPr b="1" lang="en" sz="1502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Future Improvement</a:t>
            </a:r>
            <a:endParaRPr b="1" sz="1502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5"/>
          <p:cNvSpPr/>
          <p:nvPr/>
        </p:nvSpPr>
        <p:spPr>
          <a:xfrm>
            <a:off x="353800" y="2000300"/>
            <a:ext cx="2278800" cy="18672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8"/>
              <a:buFont typeface="Arial"/>
              <a:buNone/>
            </a:pPr>
            <a:r>
              <a:rPr b="1" lang="en" sz="1502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Data</a:t>
            </a:r>
            <a:endParaRPr b="1" sz="1502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4008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503"/>
              <a:buFont typeface="Roboto"/>
              <a:buChar char="-"/>
            </a:pPr>
            <a:r>
              <a:rPr b="1" lang="en" sz="1502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Preparation</a:t>
            </a:r>
            <a:endParaRPr b="1" sz="1502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4008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3"/>
              <a:buFont typeface="Roboto"/>
              <a:buChar char="-"/>
            </a:pPr>
            <a:r>
              <a:rPr b="1" lang="en" sz="1502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Preprocessing </a:t>
            </a:r>
            <a:endParaRPr b="1" sz="1502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4008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3"/>
              <a:buFont typeface="Roboto"/>
              <a:buChar char="-"/>
            </a:pPr>
            <a:r>
              <a:rPr b="1" lang="en" sz="1502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Creating database</a:t>
            </a:r>
            <a:endParaRPr b="1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6"/>
          <p:cNvSpPr txBox="1"/>
          <p:nvPr>
            <p:ph idx="4294967295" type="body"/>
          </p:nvPr>
        </p:nvSpPr>
        <p:spPr>
          <a:xfrm>
            <a:off x="0" y="1308950"/>
            <a:ext cx="4328700" cy="9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●"/>
            </a:pPr>
            <a:r>
              <a:rPr b="1" lang="en" sz="6000">
                <a:solidFill>
                  <a:srgbClr val="000000"/>
                </a:solidFill>
              </a:rPr>
              <a:t>Data set for the project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100" u="sng">
                <a:solidFill>
                  <a:schemeClr val="hlink"/>
                </a:solidFill>
                <a:hlinkClick r:id="rId3"/>
              </a:rPr>
              <a:t>https://camelyon17.grand-challenge.org/Data/</a:t>
            </a:r>
            <a:r>
              <a:rPr b="1" lang="en" sz="6100"/>
              <a:t> </a:t>
            </a:r>
            <a:endParaRPr b="1" sz="61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88" name="Google Shape;88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875" y="1922081"/>
            <a:ext cx="2676299" cy="157785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6"/>
          <p:cNvSpPr txBox="1"/>
          <p:nvPr/>
        </p:nvSpPr>
        <p:spPr>
          <a:xfrm>
            <a:off x="27875" y="3553525"/>
            <a:ext cx="39687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-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Whole-slide images of sentinel lymph node 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stored in multi-resolution pyramid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collected from medical centers 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-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Corresponding Whole-slide images of binary mask annotated by expert pathologists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0" name="Google Shape;90;p16"/>
          <p:cNvSpPr txBox="1"/>
          <p:nvPr/>
        </p:nvSpPr>
        <p:spPr>
          <a:xfrm>
            <a:off x="4448425" y="2036500"/>
            <a:ext cx="43287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Samples we used in this project: 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-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rain the model: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Tumor_016 &amp; Tumor_091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-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Prediction: Tumor_110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1" name="Google Shape;91;p16"/>
          <p:cNvSpPr txBox="1"/>
          <p:nvPr>
            <p:ph type="title"/>
          </p:nvPr>
        </p:nvSpPr>
        <p:spPr>
          <a:xfrm>
            <a:off x="113700" y="570400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Introduce our data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7"/>
          <p:cNvSpPr txBox="1"/>
          <p:nvPr/>
        </p:nvSpPr>
        <p:spPr>
          <a:xfrm>
            <a:off x="0" y="278025"/>
            <a:ext cx="4674300" cy="3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7" name="Google Shape;9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25" y="1306138"/>
            <a:ext cx="3855775" cy="156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937" y="2988875"/>
            <a:ext cx="4005599" cy="2079196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57300" y="1498551"/>
            <a:ext cx="4552676" cy="3569524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7"/>
          <p:cNvSpPr txBox="1"/>
          <p:nvPr>
            <p:ph type="title"/>
          </p:nvPr>
        </p:nvSpPr>
        <p:spPr>
          <a:xfrm>
            <a:off x="94500" y="31847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Data Preparation 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48464"/>
            <a:ext cx="4224126" cy="3549825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8"/>
          <p:cNvSpPr/>
          <p:nvPr/>
        </p:nvSpPr>
        <p:spPr>
          <a:xfrm>
            <a:off x="4352850" y="2736925"/>
            <a:ext cx="2137500" cy="382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8"/>
          <p:cNvSpPr txBox="1"/>
          <p:nvPr/>
        </p:nvSpPr>
        <p:spPr>
          <a:xfrm>
            <a:off x="4375500" y="1607600"/>
            <a:ext cx="20922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The number of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negative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patches is far more than the number of positive patches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8" name="Google Shape;108;p18"/>
          <p:cNvSpPr/>
          <p:nvPr/>
        </p:nvSpPr>
        <p:spPr>
          <a:xfrm>
            <a:off x="6863800" y="2302400"/>
            <a:ext cx="1937400" cy="10467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18"/>
          <p:cNvSpPr txBox="1"/>
          <p:nvPr/>
        </p:nvSpPr>
        <p:spPr>
          <a:xfrm>
            <a:off x="4431800" y="3119125"/>
            <a:ext cx="179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Imbalanced data set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0" name="Google Shape;110;p18"/>
          <p:cNvSpPr txBox="1"/>
          <p:nvPr/>
        </p:nvSpPr>
        <p:spPr>
          <a:xfrm>
            <a:off x="6959350" y="2625650"/>
            <a:ext cx="1746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Data Augmentation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" name="Google Shape;111;p18"/>
          <p:cNvSpPr txBox="1"/>
          <p:nvPr>
            <p:ph type="title"/>
          </p:nvPr>
        </p:nvSpPr>
        <p:spPr>
          <a:xfrm>
            <a:off x="185050" y="51907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Preparation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9"/>
          <p:cNvSpPr txBox="1"/>
          <p:nvPr>
            <p:ph idx="2" type="body"/>
          </p:nvPr>
        </p:nvSpPr>
        <p:spPr>
          <a:xfrm>
            <a:off x="4879025" y="500925"/>
            <a:ext cx="3954000" cy="41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55000"/>
          </a:bodyPr>
          <a:lstStyle/>
          <a:p>
            <a:pPr indent="-407254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Char char="-"/>
            </a:pPr>
            <a:r>
              <a:rPr lang="en" sz="5115">
                <a:solidFill>
                  <a:schemeClr val="lt1"/>
                </a:solidFill>
              </a:rPr>
              <a:t>Data Augmentation</a:t>
            </a:r>
            <a:endParaRPr sz="5115">
              <a:solidFill>
                <a:schemeClr val="lt1"/>
              </a:solidFill>
            </a:endParaRPr>
          </a:p>
          <a:p>
            <a:pPr indent="-407254" lvl="0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AutoNum type="arabicParenR"/>
            </a:pPr>
            <a:r>
              <a:rPr lang="en" sz="5115">
                <a:solidFill>
                  <a:schemeClr val="lt1"/>
                </a:solidFill>
              </a:rPr>
              <a:t>Create training and test data set</a:t>
            </a:r>
            <a:endParaRPr sz="5115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5115"/>
              <a:t>		</a:t>
            </a:r>
            <a:endParaRPr sz="5115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5115"/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5115"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7" name="Google Shape;11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40843"/>
            <a:ext cx="4504302" cy="2229282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9"/>
          <p:cNvSpPr txBox="1"/>
          <p:nvPr/>
        </p:nvSpPr>
        <p:spPr>
          <a:xfrm>
            <a:off x="4679450" y="49125"/>
            <a:ext cx="4234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2) Augment the training set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9" name="Google Shape;11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44700" y="449325"/>
            <a:ext cx="4504300" cy="26420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76588" y="3030575"/>
            <a:ext cx="3958868" cy="2043475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9"/>
          <p:cNvSpPr txBox="1"/>
          <p:nvPr/>
        </p:nvSpPr>
        <p:spPr>
          <a:xfrm>
            <a:off x="191150" y="173775"/>
            <a:ext cx="4313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Data Augmentation</a:t>
            </a:r>
            <a:endParaRPr sz="28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22" name="Google Shape;122;p19"/>
          <p:cNvSpPr txBox="1"/>
          <p:nvPr/>
        </p:nvSpPr>
        <p:spPr>
          <a:xfrm>
            <a:off x="295425" y="851450"/>
            <a:ext cx="350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AutoNum type="arabicParenR"/>
            </a:pP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Create training and test set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0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data augmentation works</a:t>
            </a:r>
            <a:endParaRPr/>
          </a:p>
        </p:txBody>
      </p:sp>
      <p:sp>
        <p:nvSpPr>
          <p:cNvPr id="128" name="Google Shape;128;p20"/>
          <p:cNvSpPr txBox="1"/>
          <p:nvPr/>
        </p:nvSpPr>
        <p:spPr>
          <a:xfrm>
            <a:off x="199825" y="4653425"/>
            <a:ext cx="316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9" name="Google Shape;12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825" y="2027975"/>
            <a:ext cx="3162599" cy="29809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65100" y="1979950"/>
            <a:ext cx="3301982" cy="2980900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0"/>
          <p:cNvSpPr txBox="1"/>
          <p:nvPr/>
        </p:nvSpPr>
        <p:spPr>
          <a:xfrm>
            <a:off x="199825" y="1268500"/>
            <a:ext cx="2980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00"/>
                </a:highlight>
                <a:latin typeface="Roboto"/>
                <a:ea typeface="Roboto"/>
                <a:cs typeface="Roboto"/>
                <a:sym typeface="Roboto"/>
              </a:rPr>
              <a:t>Before augmentation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: positive rate is 0.089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2" name="Google Shape;132;p20"/>
          <p:cNvSpPr txBox="1"/>
          <p:nvPr/>
        </p:nvSpPr>
        <p:spPr>
          <a:xfrm>
            <a:off x="5565100" y="1268500"/>
            <a:ext cx="2980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00"/>
                </a:highlight>
                <a:latin typeface="Roboto"/>
                <a:ea typeface="Roboto"/>
                <a:cs typeface="Roboto"/>
                <a:sym typeface="Roboto"/>
              </a:rPr>
              <a:t>After</a:t>
            </a:r>
            <a:r>
              <a:rPr lang="en">
                <a:highlight>
                  <a:srgbClr val="FFFF00"/>
                </a:highlight>
                <a:latin typeface="Roboto"/>
                <a:ea typeface="Roboto"/>
                <a:cs typeface="Roboto"/>
                <a:sym typeface="Roboto"/>
              </a:rPr>
              <a:t> augmentation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: positive rate is 0.37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1"/>
          <p:cNvSpPr txBox="1"/>
          <p:nvPr>
            <p:ph type="title"/>
          </p:nvPr>
        </p:nvSpPr>
        <p:spPr>
          <a:xfrm>
            <a:off x="137950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Create the final </a:t>
            </a:r>
            <a:r>
              <a:rPr lang="en"/>
              <a:t>dataset </a:t>
            </a:r>
            <a:endParaRPr/>
          </a:p>
        </p:txBody>
      </p:sp>
      <p:pic>
        <p:nvPicPr>
          <p:cNvPr id="138" name="Google Shape;13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11525" y="1307775"/>
            <a:ext cx="6494175" cy="35311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1"/>
          <p:cNvSpPr txBox="1"/>
          <p:nvPr/>
        </p:nvSpPr>
        <p:spPr>
          <a:xfrm>
            <a:off x="86900" y="1989625"/>
            <a:ext cx="19200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Change the format of our image data so that it can be accepted by models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aradigm">
  <a:themeElements>
    <a:clrScheme name="Paradigm">
      <a:dk1>
        <a:srgbClr val="31394D"/>
      </a:dk1>
      <a:lt1>
        <a:srgbClr val="FFFFFF"/>
      </a:lt1>
      <a:dk2>
        <a:srgbClr val="666666"/>
      </a:dk2>
      <a:lt2>
        <a:srgbClr val="626B73"/>
      </a:lt2>
      <a:accent1>
        <a:srgbClr val="002F4A"/>
      </a:accent1>
      <a:accent2>
        <a:srgbClr val="D9C4B1"/>
      </a:accent2>
      <a:accent3>
        <a:srgbClr val="EDE3DA"/>
      </a:accent3>
      <a:accent4>
        <a:srgbClr val="B85741"/>
      </a:accent4>
      <a:accent5>
        <a:srgbClr val="009384"/>
      </a:accent5>
      <a:accent6>
        <a:srgbClr val="D0F6FF"/>
      </a:accent6>
      <a:hlink>
        <a:srgbClr val="009384"/>
      </a:hlink>
      <a:folHlink>
        <a:srgbClr val="0093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